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0"/>
  </p:handoutMasterIdLst>
  <p:sldIdLst>
    <p:sldId id="606" r:id="rId3"/>
    <p:sldId id="639" r:id="rId5"/>
    <p:sldId id="752" r:id="rId6"/>
    <p:sldId id="614" r:id="rId7"/>
    <p:sldId id="746" r:id="rId8"/>
    <p:sldId id="747" r:id="rId9"/>
    <p:sldId id="764" r:id="rId10"/>
    <p:sldId id="748" r:id="rId11"/>
    <p:sldId id="616" r:id="rId12"/>
    <p:sldId id="704" r:id="rId13"/>
    <p:sldId id="745" r:id="rId14"/>
    <p:sldId id="730" r:id="rId15"/>
    <p:sldId id="749" r:id="rId16"/>
    <p:sldId id="751" r:id="rId17"/>
    <p:sldId id="750" r:id="rId18"/>
    <p:sldId id="766" r:id="rId19"/>
  </p:sldIdLst>
  <p:sldSz cx="12192000" cy="6858000"/>
  <p:notesSz cx="6858000" cy="9144000"/>
  <p:embeddedFontLst>
    <p:embeddedFont>
      <p:font typeface="汉仪中黑简" panose="02010600000101010101" charset="-122"/>
      <p:regular r:id="rId25"/>
    </p:embeddedFont>
    <p:embeddedFont>
      <p:font typeface="黑体" panose="02010609060101010101" charset="-122"/>
      <p:regular r:id="rId26"/>
    </p:embeddedFont>
    <p:embeddedFont>
      <p:font typeface="微软雅黑" panose="020B0503020204020204" charset="-122"/>
      <p:regular r:id="rId27"/>
    </p:embeddedFont>
    <p:embeddedFont>
      <p:font typeface="Calibri" panose="020F0502020204030204" charset="0"/>
      <p:regular r:id="rId28"/>
      <p:bold r:id="rId29"/>
      <p:italic r:id="rId30"/>
      <p:boldItalic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37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 id="3" name="Lenovo" initials="L" lastIdx="3"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97F"/>
    <a:srgbClr val="0F4C83"/>
    <a:srgbClr val="F5F5F0"/>
    <a:srgbClr val="E3E3E1"/>
    <a:srgbClr val="F2F2F2"/>
    <a:srgbClr val="6096E6"/>
    <a:srgbClr val="58A8EC"/>
    <a:srgbClr val="DEE4E5"/>
    <a:srgbClr val="0B385F"/>
    <a:srgbClr val="4C7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19" d="100"/>
          <a:sy n="119" d="100"/>
        </p:scale>
        <p:origin x="96" y="91"/>
      </p:cViewPr>
      <p:guideLst>
        <p:guide orient="horz" pos="2188"/>
        <p:guide pos="375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78.xml"/><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9_Title Slide">
    <p:spTree>
      <p:nvGrpSpPr>
        <p:cNvPr id="1" name=""/>
        <p:cNvGrpSpPr/>
        <p:nvPr/>
      </p:nvGrpSpPr>
      <p:grpSpPr>
        <a:xfrm>
          <a:off x="0" y="0"/>
          <a:ext cx="0" cy="0"/>
          <a:chOff x="0" y="0"/>
          <a:chExt cx="0" cy="0"/>
        </a:xfrm>
      </p:grpSpPr>
      <p:sp>
        <p:nvSpPr>
          <p:cNvPr id="123" name="Shape 123"/>
          <p:cNvSpPr>
            <a:spLocks noGrp="1"/>
          </p:cNvSpPr>
          <p:nvPr>
            <p:ph type="pic" idx="13"/>
          </p:nvPr>
        </p:nvSpPr>
        <p:spPr>
          <a:xfrm>
            <a:off x="1673942" y="-1"/>
            <a:ext cx="10518058" cy="6214512"/>
          </a:xfrm>
          <a:prstGeom prst="rect">
            <a:avLst/>
          </a:prstGeom>
        </p:spPr>
        <p:txBody>
          <a:bodyPr lIns="95051" rIns="95051"/>
          <a:lstStyle/>
          <a:p/>
        </p:txBody>
      </p:sp>
      <p:sp>
        <p:nvSpPr>
          <p:cNvPr id="124" name="Shape 124"/>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slideLayout" Target="../slideLayouts/slideLayout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8"/>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9"/>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1"/>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xml"/><Relationship Id="rId3" Type="http://schemas.openxmlformats.org/officeDocument/2006/relationships/tags" Target="../tags/tag6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7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17.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image" Target="../media/image18.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tags" Target="../tags/tag74.xml"/><Relationship Id="rId2" Type="http://schemas.openxmlformats.org/officeDocument/2006/relationships/image" Target="../media/image19.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75.xml"/><Relationship Id="rId2" Type="http://schemas.openxmlformats.org/officeDocument/2006/relationships/image" Target="../media/image20.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76.xml"/><Relationship Id="rId2" Type="http://schemas.openxmlformats.org/officeDocument/2006/relationships/image" Target="../media/image21.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77.xml"/><Relationship Id="rId2" Type="http://schemas.openxmlformats.org/officeDocument/2006/relationships/image" Target="../media/image2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66.xml"/><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6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68.xml"/><Relationship Id="rId2" Type="http://schemas.openxmlformats.org/officeDocument/2006/relationships/image" Target="../media/image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tags" Target="../tags/tag69.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70.xml"/><Relationship Id="rId2" Type="http://schemas.openxmlformats.org/officeDocument/2006/relationships/image" Target="../media/image1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58555" y="5060950"/>
            <a:ext cx="2723515" cy="398780"/>
          </a:xfrm>
          <a:prstGeom prst="rect">
            <a:avLst/>
          </a:prstGeom>
          <a:noFill/>
        </p:spPr>
        <p:txBody>
          <a:bodyPr wrap="square" rtlCol="0">
            <a:spAutoFit/>
          </a:bodyPr>
          <a:lstStyle/>
          <a:p>
            <a:r>
              <a:rPr lang="zh-CN" altLang="en-US" sz="2000"/>
              <a:t>汇报人：王振行</a:t>
            </a:r>
            <a:endParaRPr lang="zh-CN" altLang="en-US" sz="2000"/>
          </a:p>
        </p:txBody>
      </p:sp>
      <p:sp>
        <p:nvSpPr>
          <p:cNvPr id="7" name="文本框 6"/>
          <p:cNvSpPr txBox="1"/>
          <p:nvPr/>
        </p:nvSpPr>
        <p:spPr>
          <a:xfrm>
            <a:off x="8758555" y="5715000"/>
            <a:ext cx="2157730" cy="398780"/>
          </a:xfrm>
          <a:prstGeom prst="rect">
            <a:avLst/>
          </a:prstGeom>
          <a:noFill/>
        </p:spPr>
        <p:txBody>
          <a:bodyPr wrap="square" rtlCol="0">
            <a:spAutoFit/>
          </a:bodyPr>
          <a:lstStyle/>
          <a:p>
            <a:r>
              <a:rPr lang="zh-CN" altLang="en-US" sz="2000"/>
              <a:t>导师：董敏</a:t>
            </a:r>
            <a:endParaRPr lang="zh-CN" altLang="en-US" sz="20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文本框 7"/>
          <p:cNvSpPr txBox="1"/>
          <p:nvPr/>
        </p:nvSpPr>
        <p:spPr>
          <a:xfrm>
            <a:off x="8758555" y="4563983"/>
            <a:ext cx="2157730" cy="368300"/>
          </a:xfrm>
          <a:prstGeom prst="rect">
            <a:avLst/>
          </a:prstGeom>
          <a:noFill/>
        </p:spPr>
        <p:txBody>
          <a:bodyPr wrap="square" rtlCol="0">
            <a:spAutoFit/>
          </a:bodyPr>
          <a:lstStyle/>
          <a:p>
            <a:r>
              <a:rPr lang="zh-CN" altLang="en-US" dirty="0"/>
              <a:t>来源：</a:t>
            </a:r>
            <a:r>
              <a:rPr lang="en-US" altLang="zh-CN" dirty="0"/>
              <a:t>ICLR2023</a:t>
            </a:r>
            <a:endParaRPr lang="en-US" altLang="zh-CN" dirty="0"/>
          </a:p>
        </p:txBody>
      </p:sp>
      <p:pic>
        <p:nvPicPr>
          <p:cNvPr id="2" name="图片 1"/>
          <p:cNvPicPr>
            <a:picLocks noChangeAspect="1"/>
          </p:cNvPicPr>
          <p:nvPr/>
        </p:nvPicPr>
        <p:blipFill>
          <a:blip r:embed="rId2"/>
          <a:stretch>
            <a:fillRect/>
          </a:stretch>
        </p:blipFill>
        <p:spPr>
          <a:xfrm>
            <a:off x="1133475" y="1184275"/>
            <a:ext cx="9668510" cy="3250565"/>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a:stretch>
            <a:fillRect/>
          </a:stretch>
        </p:blipFill>
        <p:spPr>
          <a:xfrm>
            <a:off x="2009775" y="1833880"/>
            <a:ext cx="6957060" cy="1043940"/>
          </a:xfrm>
          <a:prstGeom prst="rect">
            <a:avLst/>
          </a:prstGeom>
        </p:spPr>
      </p:pic>
      <p:pic>
        <p:nvPicPr>
          <p:cNvPr id="8" name="图片 7"/>
          <p:cNvPicPr>
            <a:picLocks noChangeAspect="1"/>
          </p:cNvPicPr>
          <p:nvPr/>
        </p:nvPicPr>
        <p:blipFill>
          <a:blip r:embed="rId3"/>
          <a:stretch>
            <a:fillRect/>
          </a:stretch>
        </p:blipFill>
        <p:spPr>
          <a:xfrm>
            <a:off x="1818640" y="3322955"/>
            <a:ext cx="8092440" cy="754380"/>
          </a:xfrm>
          <a:prstGeom prst="rect">
            <a:avLst/>
          </a:prstGeom>
        </p:spPr>
      </p:pic>
      <p:pic>
        <p:nvPicPr>
          <p:cNvPr id="11" name="图片 10"/>
          <p:cNvPicPr>
            <a:picLocks noChangeAspect="1"/>
          </p:cNvPicPr>
          <p:nvPr/>
        </p:nvPicPr>
        <p:blipFill>
          <a:blip r:embed="rId4"/>
          <a:stretch>
            <a:fillRect/>
          </a:stretch>
        </p:blipFill>
        <p:spPr>
          <a:xfrm>
            <a:off x="2284730" y="4522470"/>
            <a:ext cx="6324600" cy="419100"/>
          </a:xfrm>
          <a:prstGeom prst="rect">
            <a:avLst/>
          </a:prstGeom>
        </p:spPr>
      </p:pic>
      <p:pic>
        <p:nvPicPr>
          <p:cNvPr id="19" name="图片 18"/>
          <p:cNvPicPr>
            <a:picLocks noChangeAspect="1"/>
          </p:cNvPicPr>
          <p:nvPr/>
        </p:nvPicPr>
        <p:blipFill>
          <a:blip r:embed="rId5"/>
          <a:stretch>
            <a:fillRect/>
          </a:stretch>
        </p:blipFill>
        <p:spPr>
          <a:xfrm>
            <a:off x="1818640" y="5633085"/>
            <a:ext cx="7757160" cy="533400"/>
          </a:xfrm>
          <a:prstGeom prst="rect">
            <a:avLst/>
          </a:prstGeom>
        </p:spPr>
      </p:pic>
      <p:sp>
        <p:nvSpPr>
          <p:cNvPr id="22" name="文本框 21"/>
          <p:cNvSpPr txBox="1"/>
          <p:nvPr/>
        </p:nvSpPr>
        <p:spPr>
          <a:xfrm>
            <a:off x="1176020" y="1459230"/>
            <a:ext cx="3603625" cy="368300"/>
          </a:xfrm>
          <a:prstGeom prst="rect">
            <a:avLst/>
          </a:prstGeom>
          <a:noFill/>
        </p:spPr>
        <p:txBody>
          <a:bodyPr wrap="square" rtlCol="0">
            <a:spAutoFit/>
          </a:bodyPr>
          <a:p>
            <a:r>
              <a:rPr lang="zh-CN" altLang="en-US"/>
              <a:t>动态重平衡</a:t>
            </a:r>
            <a:r>
              <a:rPr lang="zh-CN" altLang="en-US"/>
              <a:t>范式：</a:t>
            </a:r>
            <a:endParaRPr lang="zh-CN" altLang="en-US"/>
          </a:p>
        </p:txBody>
      </p:sp>
      <p:sp>
        <p:nvSpPr>
          <p:cNvPr id="24" name="文本框 23"/>
          <p:cNvSpPr txBox="1"/>
          <p:nvPr/>
        </p:nvSpPr>
        <p:spPr>
          <a:xfrm>
            <a:off x="1176020" y="2813050"/>
            <a:ext cx="3939540" cy="368300"/>
          </a:xfrm>
          <a:prstGeom prst="rect">
            <a:avLst/>
          </a:prstGeom>
          <a:noFill/>
        </p:spPr>
        <p:txBody>
          <a:bodyPr wrap="square" rtlCol="0">
            <a:spAutoFit/>
          </a:bodyPr>
          <a:p>
            <a:r>
              <a:rPr lang="en-US" altLang="zh-CN"/>
              <a:t>NWGM</a:t>
            </a:r>
            <a:r>
              <a:rPr lang="zh-CN" altLang="en-US"/>
              <a:t>近似：</a:t>
            </a:r>
            <a:endParaRPr lang="zh-CN" altLang="en-US"/>
          </a:p>
        </p:txBody>
      </p:sp>
      <p:sp>
        <p:nvSpPr>
          <p:cNvPr id="27" name="文本框 26"/>
          <p:cNvSpPr txBox="1"/>
          <p:nvPr/>
        </p:nvSpPr>
        <p:spPr>
          <a:xfrm>
            <a:off x="1176020" y="4014470"/>
            <a:ext cx="2887980" cy="368300"/>
          </a:xfrm>
          <a:prstGeom prst="rect">
            <a:avLst/>
          </a:prstGeom>
          <a:noFill/>
        </p:spPr>
        <p:txBody>
          <a:bodyPr wrap="square" rtlCol="0">
            <a:spAutoFit/>
          </a:bodyPr>
          <a:p>
            <a:r>
              <a:rPr lang="zh-CN" altLang="en-US"/>
              <a:t>动量更新：</a:t>
            </a:r>
            <a:endParaRPr lang="zh-CN" altLang="en-US"/>
          </a:p>
        </p:txBody>
      </p:sp>
      <p:sp>
        <p:nvSpPr>
          <p:cNvPr id="29" name="文本框 28"/>
          <p:cNvSpPr txBox="1"/>
          <p:nvPr/>
        </p:nvSpPr>
        <p:spPr>
          <a:xfrm>
            <a:off x="1176020" y="5013960"/>
            <a:ext cx="2208530" cy="368300"/>
          </a:xfrm>
          <a:prstGeom prst="rect">
            <a:avLst/>
          </a:prstGeom>
          <a:noFill/>
        </p:spPr>
        <p:txBody>
          <a:bodyPr wrap="square" rtlCol="0">
            <a:spAutoFit/>
          </a:bodyPr>
          <a:p>
            <a:r>
              <a:rPr lang="zh-CN" altLang="en-US"/>
              <a:t>最终实现：</a:t>
            </a:r>
            <a:endParaRPr lang="zh-CN" altLang="en-US"/>
          </a:p>
        </p:txBody>
      </p:sp>
      <p:sp>
        <p:nvSpPr>
          <p:cNvPr id="31" name="文本框 30"/>
          <p:cNvSpPr txBox="1"/>
          <p:nvPr/>
        </p:nvSpPr>
        <p:spPr>
          <a:xfrm>
            <a:off x="512445" y="896620"/>
            <a:ext cx="6590030" cy="460375"/>
          </a:xfrm>
          <a:prstGeom prst="rect">
            <a:avLst/>
          </a:prstGeom>
          <a:noFill/>
        </p:spPr>
        <p:txBody>
          <a:bodyPr wrap="square" rtlCol="0" anchor="t">
            <a:spAutoFit/>
          </a:bodyPr>
          <a:p>
            <a:pPr lvl="0" algn="l">
              <a:buClrTx/>
              <a:buSzTx/>
              <a:buFontTx/>
            </a:pPr>
            <a:r>
              <a:rPr lang="zh-CN" altLang="en-US" sz="2400" b="1">
                <a:latin typeface="Times New Roman" panose="02020603050405020304" charset="0"/>
                <a:ea typeface="黑体" panose="02010609060101010101" charset="-122"/>
                <a:cs typeface="Times New Roman" panose="02020603050405020304" charset="0"/>
                <a:sym typeface="+mn-ea"/>
              </a:rPr>
              <a:t>RECORDS:Rebalancing for dynamic bias</a:t>
            </a:r>
            <a:endParaRPr lang="zh-CN" altLang="en-US" sz="2400" b="1">
              <a:latin typeface="Times New Roman" panose="02020603050405020304" charset="0"/>
              <a:ea typeface="黑体" panose="02010609060101010101" charset="-122"/>
              <a:cs typeface="Times New Roman" panose="02020603050405020304" charset="0"/>
              <a:sym typeface="+mn-ea"/>
            </a:endParaRPr>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1240790" y="1518285"/>
            <a:ext cx="9608820" cy="4610100"/>
          </a:xfrm>
          <a:prstGeom prst="rect">
            <a:avLst/>
          </a:prstGeom>
        </p:spPr>
      </p:pic>
      <p:sp>
        <p:nvSpPr>
          <p:cNvPr id="8" name="文本框 7"/>
          <p:cNvSpPr txBox="1"/>
          <p:nvPr/>
        </p:nvSpPr>
        <p:spPr>
          <a:xfrm>
            <a:off x="593725" y="977265"/>
            <a:ext cx="6096000" cy="460375"/>
          </a:xfrm>
          <a:prstGeom prst="rect">
            <a:avLst/>
          </a:prstGeom>
          <a:noFill/>
        </p:spPr>
        <p:txBody>
          <a:bodyPr wrap="square" rtlCol="0" anchor="t">
            <a:spAutoFit/>
          </a:bodyPr>
          <a:p>
            <a:r>
              <a:rPr lang="zh-CN" altLang="en-US" sz="2400" b="1">
                <a:latin typeface="Times New Roman" panose="02020603050405020304" charset="0"/>
                <a:ea typeface="黑体" panose="02010609060101010101" charset="-122"/>
                <a:cs typeface="Times New Roman" panose="02020603050405020304" charset="0"/>
                <a:sym typeface="+mn-ea"/>
              </a:rPr>
              <a:t>RECORDS</a:t>
            </a:r>
            <a:r>
              <a:rPr lang="zh-CN" altLang="en-US" sz="2400" b="1">
                <a:latin typeface="Times New Roman" panose="02020603050405020304" charset="0"/>
                <a:ea typeface="黑体" panose="02010609060101010101" charset="-122"/>
                <a:cs typeface="Times New Roman" panose="02020603050405020304" charset="0"/>
                <a:sym typeface="+mn-ea"/>
              </a:rPr>
              <a:t>伪代码</a:t>
            </a:r>
            <a:endParaRPr lang="zh-CN" altLang="en-US" sz="2400" b="1">
              <a:latin typeface="Times New Roman" panose="02020603050405020304" charset="0"/>
              <a:ea typeface="黑体" panose="02010609060101010101" charset="-122"/>
              <a:cs typeface="Times New Roman" panose="02020603050405020304" charset="0"/>
              <a:sym typeface="+mn-ea"/>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2" name="图片 1"/>
          <p:cNvPicPr>
            <a:picLocks noChangeAspect="1"/>
          </p:cNvPicPr>
          <p:nvPr/>
        </p:nvPicPr>
        <p:blipFill>
          <a:blip r:embed="rId2"/>
          <a:stretch>
            <a:fillRect/>
          </a:stretch>
        </p:blipFill>
        <p:spPr>
          <a:xfrm>
            <a:off x="892810" y="1921510"/>
            <a:ext cx="5615940" cy="3390900"/>
          </a:xfrm>
          <a:prstGeom prst="rect">
            <a:avLst/>
          </a:prstGeom>
        </p:spPr>
      </p:pic>
      <p:sp>
        <p:nvSpPr>
          <p:cNvPr id="3" name="文本框 2"/>
          <p:cNvSpPr txBox="1"/>
          <p:nvPr/>
        </p:nvSpPr>
        <p:spPr>
          <a:xfrm>
            <a:off x="6999605" y="2440305"/>
            <a:ext cx="4074160" cy="1753235"/>
          </a:xfrm>
          <a:prstGeom prst="rect">
            <a:avLst/>
          </a:prstGeom>
          <a:noFill/>
        </p:spPr>
        <p:txBody>
          <a:bodyPr wrap="square" rtlCol="0">
            <a:spAutoFit/>
          </a:bodyPr>
          <a:p>
            <a:r>
              <a:rPr lang="en-US" altLang="zh-CN">
                <a:latin typeface="黑体" panose="02010609060101010101" charset="-122"/>
                <a:ea typeface="黑体" panose="02010609060101010101" charset="-122"/>
                <a:cs typeface="黑体" panose="02010609060101010101" charset="-122"/>
              </a:rPr>
              <a:t>a:</a:t>
            </a:r>
            <a:r>
              <a:rPr lang="zh-CN" altLang="en-US">
                <a:latin typeface="黑体" panose="02010609060101010101" charset="-122"/>
                <a:ea typeface="黑体" panose="02010609060101010101" charset="-122"/>
                <a:cs typeface="黑体" panose="02010609060101010101" charset="-122"/>
              </a:rPr>
              <a:t>训练期间预测的类别分布与真实的类先验之间的</a:t>
            </a:r>
            <a:r>
              <a:rPr lang="en-US" altLang="zh-CN">
                <a:latin typeface="黑体" panose="02010609060101010101" charset="-122"/>
                <a:ea typeface="黑体" panose="02010609060101010101" charset="-122"/>
                <a:cs typeface="黑体" panose="02010609060101010101" charset="-122"/>
              </a:rPr>
              <a:t>L2</a:t>
            </a:r>
            <a:r>
              <a:rPr lang="zh-CN" altLang="en-US">
                <a:latin typeface="黑体" panose="02010609060101010101" charset="-122"/>
                <a:ea typeface="黑体" panose="02010609060101010101" charset="-122"/>
                <a:cs typeface="黑体" panose="02010609060101010101" charset="-122"/>
              </a:rPr>
              <a:t>距离，可以观察到，参数类分布逐渐收敛到真实类分布。</a:t>
            </a:r>
            <a:endParaRPr lang="zh-CN" altLang="en-US">
              <a:latin typeface="黑体" panose="02010609060101010101" charset="-122"/>
              <a:ea typeface="黑体" panose="02010609060101010101" charset="-122"/>
              <a:cs typeface="黑体" panose="02010609060101010101" charset="-122"/>
            </a:endParaRPr>
          </a:p>
          <a:p>
            <a:endParaRPr lang="en-US" altLang="zh-CN">
              <a:latin typeface="黑体" panose="02010609060101010101" charset="-122"/>
              <a:ea typeface="黑体" panose="02010609060101010101" charset="-122"/>
              <a:cs typeface="黑体" panose="02010609060101010101" charset="-122"/>
            </a:endParaRPr>
          </a:p>
          <a:p>
            <a:r>
              <a:rPr lang="en-US" altLang="zh-CN">
                <a:latin typeface="黑体" panose="02010609060101010101" charset="-122"/>
                <a:ea typeface="黑体" panose="02010609060101010101" charset="-122"/>
                <a:cs typeface="黑体" panose="02010609060101010101" charset="-122"/>
              </a:rPr>
              <a:t>b:</a:t>
            </a:r>
            <a:r>
              <a:rPr lang="zh-CN" altLang="en-US">
                <a:latin typeface="黑体" panose="02010609060101010101" charset="-122"/>
                <a:ea typeface="黑体" panose="02010609060101010101" charset="-122"/>
                <a:cs typeface="黑体" panose="02010609060101010101" charset="-122"/>
              </a:rPr>
              <a:t>最终预测的类别分布非常接近真实类别先验。</a:t>
            </a:r>
            <a:endParaRPr lang="zh-CN" altLang="en-US">
              <a:latin typeface="黑体" panose="02010609060101010101" charset="-122"/>
              <a:ea typeface="黑体" panose="02010609060101010101" charset="-122"/>
              <a:cs typeface="黑体" panose="02010609060101010101" charset="-122"/>
            </a:endParaRPr>
          </a:p>
        </p:txBody>
      </p:sp>
      <p:sp>
        <p:nvSpPr>
          <p:cNvPr id="8" name="文本框 7"/>
          <p:cNvSpPr txBox="1"/>
          <p:nvPr/>
        </p:nvSpPr>
        <p:spPr>
          <a:xfrm>
            <a:off x="548005" y="1124585"/>
            <a:ext cx="6096000" cy="368300"/>
          </a:xfrm>
          <a:prstGeom prst="rect">
            <a:avLst/>
          </a:prstGeom>
          <a:noFill/>
        </p:spPr>
        <p:txBody>
          <a:bodyPr wrap="square" rtlCol="0" anchor="t">
            <a:spAutoFit/>
          </a:bodyPr>
          <a:p>
            <a:pPr lvl="0" algn="l">
              <a:buClrTx/>
              <a:buSzTx/>
              <a:buFontTx/>
            </a:pPr>
            <a:r>
              <a:rPr lang="zh-CN" altLang="en-US" sz="2400" b="1">
                <a:latin typeface="黑体" panose="02010609060101010101" charset="-122"/>
                <a:ea typeface="黑体" panose="02010609060101010101" charset="-122"/>
                <a:cs typeface="黑体" panose="02010609060101010101" charset="-122"/>
                <a:sym typeface="+mn-ea"/>
              </a:rPr>
              <a:t>动态再平衡与持续再平衡之间的关系</a:t>
            </a:r>
            <a:endParaRPr lang="zh-CN" altLang="en-US" sz="2400" b="1">
              <a:latin typeface="黑体" panose="02010609060101010101" charset="-122"/>
              <a:ea typeface="黑体" panose="02010609060101010101" charset="-122"/>
              <a:cs typeface="黑体" panose="02010609060101010101" charset="-122"/>
              <a:sym typeface="+mn-ea"/>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实验结果</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2" name="图片 1"/>
          <p:cNvPicPr>
            <a:picLocks noChangeAspect="1"/>
          </p:cNvPicPr>
          <p:nvPr/>
        </p:nvPicPr>
        <p:blipFill>
          <a:blip r:embed="rId2"/>
          <a:stretch>
            <a:fillRect/>
          </a:stretch>
        </p:blipFill>
        <p:spPr>
          <a:xfrm>
            <a:off x="1371600" y="1314450"/>
            <a:ext cx="9448800" cy="422910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实验结果</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1021715" y="1833880"/>
            <a:ext cx="9342120" cy="198120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消融实验</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1238250" y="1199515"/>
            <a:ext cx="9723120" cy="5204460"/>
          </a:xfrm>
          <a:prstGeom prst="rect">
            <a:avLst/>
          </a:prstGeom>
        </p:spPr>
      </p:pic>
      <p:sp>
        <p:nvSpPr>
          <p:cNvPr id="11" name="文本框 10"/>
          <p:cNvSpPr txBox="1"/>
          <p:nvPr/>
        </p:nvSpPr>
        <p:spPr>
          <a:xfrm>
            <a:off x="781050" y="880110"/>
            <a:ext cx="2073910" cy="368300"/>
          </a:xfrm>
          <a:prstGeom prst="rect">
            <a:avLst/>
          </a:prstGeom>
          <a:noFill/>
        </p:spPr>
        <p:txBody>
          <a:bodyPr wrap="square" rtlCol="0">
            <a:spAutoFit/>
          </a:bodyPr>
          <a:p>
            <a:r>
              <a:rPr lang="zh-CN" altLang="en-US"/>
              <a:t>消融实验：</a:t>
            </a: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特征可视化</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a:stretch>
            <a:fillRect/>
          </a:stretch>
        </p:blipFill>
        <p:spPr>
          <a:xfrm>
            <a:off x="1440180" y="1687830"/>
            <a:ext cx="9311640" cy="3482340"/>
          </a:xfrm>
          <a:prstGeom prst="rect">
            <a:avLst/>
          </a:prstGeom>
        </p:spPr>
      </p:pic>
      <p:sp>
        <p:nvSpPr>
          <p:cNvPr id="8" name="文本框 7"/>
          <p:cNvSpPr txBox="1"/>
          <p:nvPr/>
        </p:nvSpPr>
        <p:spPr>
          <a:xfrm>
            <a:off x="661670" y="1126490"/>
            <a:ext cx="2484120" cy="368300"/>
          </a:xfrm>
          <a:prstGeom prst="rect">
            <a:avLst/>
          </a:prstGeom>
          <a:noFill/>
        </p:spPr>
        <p:txBody>
          <a:bodyPr wrap="square" rtlCol="0">
            <a:spAutoFit/>
          </a:bodyPr>
          <a:p>
            <a:r>
              <a:rPr lang="zh-CN" altLang="en-US"/>
              <a:t>特征可视化：</a:t>
            </a:r>
            <a:endParaRPr lang="zh-CN" altLang="en-US"/>
          </a:p>
        </p:txBody>
      </p:sp>
      <p:sp>
        <p:nvSpPr>
          <p:cNvPr id="15" name="文本框 14"/>
          <p:cNvSpPr txBox="1"/>
          <p:nvPr/>
        </p:nvSpPr>
        <p:spPr>
          <a:xfrm>
            <a:off x="1936750" y="5187315"/>
            <a:ext cx="6096000" cy="1476375"/>
          </a:xfrm>
          <a:prstGeom prst="rect">
            <a:avLst/>
          </a:prstGeom>
          <a:noFill/>
        </p:spPr>
        <p:txBody>
          <a:bodyPr wrap="square" rtlCol="0" anchor="t">
            <a:spAutoFit/>
          </a:bodyPr>
          <a:p>
            <a:r>
              <a:rPr lang="zh-CN" altLang="en-US"/>
              <a:t>由于严重的类别不平衡和标签模糊性，PRODEN 不同类别的表示存在一些重叠。由于艰难的持续重新平衡，PRODEN + Oracle-LA 基本上无法学习歧视性表示。相比之下，我们的动态再平衡方法 RECORDS 产生更明显的表示。</a:t>
            </a: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5454333" y="1566545"/>
            <a:ext cx="1327785" cy="1327785"/>
          </a:xfrm>
          <a:prstGeom prst="ellipse">
            <a:avLst/>
          </a:prstGeom>
          <a:solidFill>
            <a:srgbClr val="F5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作者</a:t>
            </a:r>
            <a:endParaRPr lang="zh-CN" altLang="en-US" sz="2000" dirty="0">
              <a:solidFill>
                <a:schemeClr val="tx1"/>
              </a:solidFill>
              <a:latin typeface="汉仪中黑简" panose="02010600000101010101" charset="-122"/>
              <a:ea typeface="汉仪中黑简" panose="02010600000101010101" charset="-122"/>
              <a:sym typeface="+mn-ea"/>
            </a:endParaRPr>
          </a:p>
        </p:txBody>
      </p:sp>
      <p:grpSp>
        <p:nvGrpSpPr>
          <p:cNvPr id="15" name="组合 14"/>
          <p:cNvGrpSpPr/>
          <p:nvPr/>
        </p:nvGrpSpPr>
        <p:grpSpPr>
          <a:xfrm>
            <a:off x="10259695" y="5013960"/>
            <a:ext cx="1123950" cy="1649730"/>
            <a:chOff x="8057" y="5646"/>
            <a:chExt cx="3180" cy="4668"/>
          </a:xfrm>
        </p:grpSpPr>
        <p:cxnSp>
          <p:nvCxnSpPr>
            <p:cNvPr id="2" name="直接连接符 1"/>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3" name="图片 2"/>
          <p:cNvPicPr>
            <a:picLocks noChangeAspect="1"/>
          </p:cNvPicPr>
          <p:nvPr/>
        </p:nvPicPr>
        <p:blipFill>
          <a:blip r:embed="rId2"/>
          <a:stretch>
            <a:fillRect/>
          </a:stretch>
        </p:blipFill>
        <p:spPr>
          <a:xfrm>
            <a:off x="925195" y="896620"/>
            <a:ext cx="9744710" cy="5395595"/>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10" name="文本框 9"/>
          <p:cNvSpPr txBox="1"/>
          <p:nvPr/>
        </p:nvSpPr>
        <p:spPr>
          <a:xfrm>
            <a:off x="615950" y="1047115"/>
            <a:ext cx="6096000" cy="460375"/>
          </a:xfrm>
          <a:prstGeom prst="rect">
            <a:avLst/>
          </a:prstGeom>
          <a:noFill/>
        </p:spPr>
        <p:txBody>
          <a:bodyPr wrap="square" rtlCol="0" anchor="t">
            <a:spAutoFit/>
          </a:bodyPr>
          <a:p>
            <a:r>
              <a:rPr lang="zh-CN" altLang="en-US" sz="2400" b="1">
                <a:latin typeface="黑体" panose="02010609060101010101" charset="-122"/>
                <a:ea typeface="黑体" panose="02010609060101010101" charset="-122"/>
                <a:cs typeface="黑体" panose="02010609060101010101" charset="-122"/>
              </a:rPr>
              <a:t>偏标签学习</a:t>
            </a:r>
            <a:r>
              <a:rPr lang="en-US" altLang="zh-CN" sz="2400" b="1">
                <a:latin typeface="黑体" panose="02010609060101010101" charset="-122"/>
                <a:ea typeface="黑体" panose="02010609060101010101" charset="-122"/>
                <a:cs typeface="黑体" panose="02010609060101010101" charset="-122"/>
              </a:rPr>
              <a:t>(</a:t>
            </a:r>
            <a:r>
              <a:rPr lang="zh-CN" altLang="en-US" sz="2400" b="1">
                <a:latin typeface="Times New Roman" panose="02020603050405020304" charset="0"/>
                <a:ea typeface="黑体" panose="02010609060101010101" charset="-122"/>
                <a:cs typeface="Times New Roman" panose="02020603050405020304" charset="0"/>
              </a:rPr>
              <a:t>partial label learning</a:t>
            </a:r>
            <a:r>
              <a:rPr lang="en-US" altLang="zh-CN" sz="2400" b="1">
                <a:latin typeface="Times New Roman" panose="02020603050405020304" charset="0"/>
                <a:ea typeface="黑体" panose="02010609060101010101" charset="-122"/>
                <a:cs typeface="Times New Roman" panose="02020603050405020304" charset="0"/>
              </a:rPr>
              <a:t>)</a:t>
            </a:r>
            <a:endParaRPr lang="en-US" altLang="zh-CN" sz="2400" b="1">
              <a:latin typeface="Times New Roman" panose="02020603050405020304" charset="0"/>
              <a:ea typeface="黑体" panose="02010609060101010101" charset="-122"/>
              <a:cs typeface="Times New Roman" panose="02020603050405020304" charset="0"/>
            </a:endParaRPr>
          </a:p>
        </p:txBody>
      </p:sp>
      <p:sp>
        <p:nvSpPr>
          <p:cNvPr id="15" name="文本框 14"/>
          <p:cNvSpPr txBox="1"/>
          <p:nvPr/>
        </p:nvSpPr>
        <p:spPr>
          <a:xfrm>
            <a:off x="749935" y="2295525"/>
            <a:ext cx="609600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黑体" panose="02010609060101010101" charset="-122"/>
                <a:ea typeface="黑体" panose="02010609060101010101" charset="-122"/>
                <a:cs typeface="黑体" panose="02010609060101010101" charset="-122"/>
              </a:rPr>
              <a:t>深度学习的兴起依赖于大量的准确标注数据，然而在许多场景下，数据标注本身存在较大的不确定性。例如，大部分非专业标注者都无法确定一只猫到底是科拉特猫还是俄罗斯蓝猫。这样的问题称为标签歧义（</a:t>
            </a:r>
            <a:r>
              <a:rPr lang="zh-CN" altLang="en-US">
                <a:latin typeface="Times New Roman" panose="02020603050405020304" charset="0"/>
                <a:ea typeface="黑体" panose="02010609060101010101" charset="-122"/>
                <a:cs typeface="Times New Roman" panose="02020603050405020304" charset="0"/>
              </a:rPr>
              <a:t>Label Ambiguity</a:t>
            </a:r>
            <a:r>
              <a:rPr lang="zh-CN" altLang="en-US">
                <a:latin typeface="黑体" panose="02010609060101010101" charset="-122"/>
                <a:ea typeface="黑体" panose="02010609060101010101" charset="-122"/>
                <a:cs typeface="黑体" panose="02010609060101010101" charset="-122"/>
              </a:rPr>
              <a:t>）</a:t>
            </a:r>
            <a:endParaRPr lang="en-US" altLang="zh-CN">
              <a:latin typeface="黑体" panose="02010609060101010101" charset="-122"/>
              <a:ea typeface="黑体" panose="02010609060101010101" charset="-122"/>
              <a:cs typeface="黑体" panose="02010609060101010101" charset="-122"/>
            </a:endParaRPr>
          </a:p>
        </p:txBody>
      </p:sp>
      <p:pic>
        <p:nvPicPr>
          <p:cNvPr id="16" name="图片 15"/>
          <p:cNvPicPr>
            <a:picLocks noChangeAspect="1"/>
          </p:cNvPicPr>
          <p:nvPr/>
        </p:nvPicPr>
        <p:blipFill>
          <a:blip r:embed="rId2"/>
          <a:stretch>
            <a:fillRect/>
          </a:stretch>
        </p:blipFill>
        <p:spPr>
          <a:xfrm>
            <a:off x="8142605" y="1996440"/>
            <a:ext cx="3055620" cy="2125980"/>
          </a:xfrm>
          <a:prstGeom prst="rect">
            <a:avLst/>
          </a:prstGeom>
        </p:spPr>
      </p:pic>
      <p:sp>
        <p:nvSpPr>
          <p:cNvPr id="19" name="文本框 18"/>
          <p:cNvSpPr txBox="1"/>
          <p:nvPr/>
        </p:nvSpPr>
        <p:spPr>
          <a:xfrm>
            <a:off x="798830" y="4448810"/>
            <a:ext cx="609600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黑体" panose="02010609060101010101" charset="-122"/>
                <a:ea typeface="黑体" panose="02010609060101010101" charset="-122"/>
              </a:rPr>
              <a:t>为了解决注释歧义，部分标签学习允许为每个训练实例注释多个候选标签</a:t>
            </a:r>
            <a:endParaRPr lang="zh-CN" altLang="en-US">
              <a:latin typeface="黑体" panose="02010609060101010101" charset="-122"/>
              <a:ea typeface="黑体" panose="02010609060101010101"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endParaRPr lang="zh-CN" altLang="en-US" sz="2000" dirty="0">
              <a:solidFill>
                <a:schemeClr val="tx1"/>
              </a:solidFill>
              <a:latin typeface="汉仪中黑简" panose="02010600000101010101" charset="-122"/>
              <a:ea typeface="汉仪中黑简" panose="02010600000101010101" charset="-122"/>
              <a:sym typeface="+mn-ea"/>
            </a:endParaRPr>
          </a:p>
        </p:txBody>
      </p:sp>
      <p:grpSp>
        <p:nvGrpSpPr>
          <p:cNvPr id="15" name="组合 14"/>
          <p:cNvGrpSpPr/>
          <p:nvPr/>
        </p:nvGrpSpPr>
        <p:grpSpPr>
          <a:xfrm>
            <a:off x="10259695" y="5013960"/>
            <a:ext cx="1123950" cy="1649730"/>
            <a:chOff x="8057" y="5646"/>
            <a:chExt cx="3180" cy="4668"/>
          </a:xfrm>
        </p:grpSpPr>
        <p:cxnSp>
          <p:nvCxnSpPr>
            <p:cNvPr id="2" name="直接连接符 1"/>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1" name="文本框 20"/>
          <p:cNvSpPr txBox="1"/>
          <p:nvPr/>
        </p:nvSpPr>
        <p:spPr>
          <a:xfrm>
            <a:off x="956945" y="6162040"/>
            <a:ext cx="6096000" cy="368300"/>
          </a:xfrm>
          <a:prstGeom prst="rect">
            <a:avLst/>
          </a:prstGeom>
          <a:noFill/>
        </p:spPr>
        <p:txBody>
          <a:bodyPr wrap="square" rtlCol="0" anchor="t">
            <a:spAutoFit/>
          </a:bodyPr>
          <a:lstStyle/>
          <a:p>
            <a:endParaRPr lang="zh-CN" altLang="en-US"/>
          </a:p>
        </p:txBody>
      </p:sp>
      <p:sp>
        <p:nvSpPr>
          <p:cNvPr id="17" name="文本框 16"/>
          <p:cNvSpPr txBox="1"/>
          <p:nvPr/>
        </p:nvSpPr>
        <p:spPr>
          <a:xfrm>
            <a:off x="1348105" y="1960245"/>
            <a:ext cx="9502140" cy="922020"/>
          </a:xfrm>
          <a:prstGeom prst="rect">
            <a:avLst/>
          </a:prstGeom>
          <a:noFill/>
        </p:spPr>
        <p:txBody>
          <a:bodyPr wrap="square" rtlCol="0" anchor="t">
            <a:spAutoFit/>
          </a:bodyPr>
          <a:p>
            <a:pPr marL="285750" indent="-285750">
              <a:buFont typeface="Arial" panose="020B0604020202020204" pitchFamily="34" charset="0"/>
              <a:buChar char="•"/>
            </a:pPr>
            <a:r>
              <a:rPr lang="zh-CN" altLang="en-US"/>
              <a:t>数据关于类别大致均匀分布</a:t>
            </a:r>
            <a:r>
              <a:rPr lang="zh-CN" altLang="en-US">
                <a:sym typeface="+mn-ea"/>
              </a:rPr>
              <a:t>然而，真实世界中的数据分布是不平衡的，特别是遵循长尾定律</a:t>
            </a:r>
            <a:endParaRPr lang="zh-CN" altLang="en-US"/>
          </a:p>
          <a:p>
            <a:endParaRPr lang="zh-CN" altLang="en-US"/>
          </a:p>
        </p:txBody>
      </p:sp>
      <p:sp>
        <p:nvSpPr>
          <p:cNvPr id="20" name="文本框 19"/>
          <p:cNvSpPr txBox="1"/>
          <p:nvPr/>
        </p:nvSpPr>
        <p:spPr>
          <a:xfrm>
            <a:off x="788035" y="1178560"/>
            <a:ext cx="4589145" cy="460375"/>
          </a:xfrm>
          <a:prstGeom prst="rect">
            <a:avLst/>
          </a:prstGeom>
          <a:noFill/>
        </p:spPr>
        <p:txBody>
          <a:bodyPr wrap="square" rtlCol="0" anchor="t">
            <a:spAutoFit/>
          </a:bodyPr>
          <a:p>
            <a:pPr lvl="0" algn="l">
              <a:buClrTx/>
              <a:buSzTx/>
              <a:buFontTx/>
            </a:pPr>
            <a:r>
              <a:rPr lang="zh-CN" altLang="en-US" sz="2400" b="1">
                <a:latin typeface="黑体" panose="02010609060101010101" charset="-122"/>
                <a:ea typeface="黑体" panose="02010609060101010101" charset="-122"/>
                <a:cs typeface="黑体" panose="02010609060101010101" charset="-122"/>
                <a:sym typeface="+mn-ea"/>
              </a:rPr>
              <a:t>偏标签学习</a:t>
            </a:r>
            <a:r>
              <a:rPr lang="zh-CN" altLang="en-US" sz="2400" b="1">
                <a:latin typeface="Times New Roman" panose="02020603050405020304" charset="0"/>
                <a:ea typeface="黑体" panose="02010609060101010101" charset="-122"/>
                <a:cs typeface="Times New Roman" panose="02020603050405020304" charset="0"/>
                <a:sym typeface="+mn-ea"/>
              </a:rPr>
              <a:t>(PLL)</a:t>
            </a:r>
            <a:r>
              <a:rPr lang="zh-CN" altLang="en-US" sz="2400" b="1">
                <a:latin typeface="黑体" panose="02010609060101010101" charset="-122"/>
                <a:ea typeface="黑体" panose="02010609060101010101" charset="-122"/>
                <a:cs typeface="黑体" panose="02010609060101010101" charset="-122"/>
                <a:sym typeface="+mn-ea"/>
              </a:rPr>
              <a:t>中的理想</a:t>
            </a:r>
            <a:r>
              <a:rPr lang="zh-CN" altLang="en-US" sz="2400" b="1">
                <a:latin typeface="黑体" panose="02010609060101010101" charset="-122"/>
                <a:ea typeface="黑体" panose="02010609060101010101" charset="-122"/>
                <a:cs typeface="黑体" panose="02010609060101010101" charset="-122"/>
                <a:sym typeface="+mn-ea"/>
              </a:rPr>
              <a:t>假设：</a:t>
            </a:r>
            <a:endParaRPr lang="zh-CN" altLang="en-US" sz="2400" b="1">
              <a:latin typeface="黑体" panose="02010609060101010101" charset="-122"/>
              <a:ea typeface="黑体" panose="02010609060101010101" charset="-122"/>
              <a:cs typeface="黑体" panose="02010609060101010101" charset="-122"/>
              <a:sym typeface="+mn-ea"/>
            </a:endParaRPr>
          </a:p>
        </p:txBody>
      </p:sp>
      <p:sp>
        <p:nvSpPr>
          <p:cNvPr id="22" name="文本框 21"/>
          <p:cNvSpPr txBox="1"/>
          <p:nvPr/>
        </p:nvSpPr>
        <p:spPr>
          <a:xfrm>
            <a:off x="855345" y="3244850"/>
            <a:ext cx="4685665" cy="460375"/>
          </a:xfrm>
          <a:prstGeom prst="rect">
            <a:avLst/>
          </a:prstGeom>
          <a:noFill/>
        </p:spPr>
        <p:txBody>
          <a:bodyPr wrap="square" rtlCol="0" anchor="t">
            <a:spAutoFit/>
          </a:bodyPr>
          <a:p>
            <a:pPr lvl="0" algn="l">
              <a:buClrTx/>
              <a:buSzTx/>
              <a:buFontTx/>
            </a:pPr>
            <a:r>
              <a:rPr lang="zh-CN" altLang="en-US" sz="2400" b="1">
                <a:latin typeface="黑体" panose="02010609060101010101" charset="-122"/>
                <a:ea typeface="黑体" panose="02010609060101010101" charset="-122"/>
                <a:cs typeface="黑体" panose="02010609060101010101" charset="-122"/>
                <a:sym typeface="+mn-ea"/>
              </a:rPr>
              <a:t>长尾偏标签学习</a:t>
            </a:r>
            <a:r>
              <a:rPr lang="zh-CN" altLang="en-US" sz="2400" b="1">
                <a:latin typeface="黑体" panose="02010609060101010101" charset="-122"/>
                <a:ea typeface="黑体" panose="02010609060101010101" charset="-122"/>
                <a:cs typeface="黑体" panose="02010609060101010101" charset="-122"/>
                <a:sym typeface="+mn-ea"/>
              </a:rPr>
              <a:t>挑战：</a:t>
            </a:r>
            <a:endParaRPr lang="zh-CN" altLang="en-US" sz="2400" b="1">
              <a:latin typeface="黑体" panose="02010609060101010101" charset="-122"/>
              <a:ea typeface="黑体" panose="02010609060101010101" charset="-122"/>
              <a:cs typeface="黑体" panose="02010609060101010101" charset="-122"/>
              <a:sym typeface="+mn-ea"/>
            </a:endParaRPr>
          </a:p>
        </p:txBody>
      </p:sp>
      <p:sp>
        <p:nvSpPr>
          <p:cNvPr id="23" name="文本框 22"/>
          <p:cNvSpPr txBox="1"/>
          <p:nvPr/>
        </p:nvSpPr>
        <p:spPr>
          <a:xfrm>
            <a:off x="1348105" y="4358005"/>
            <a:ext cx="8288655" cy="645160"/>
          </a:xfrm>
          <a:prstGeom prst="rect">
            <a:avLst/>
          </a:prstGeom>
          <a:noFill/>
        </p:spPr>
        <p:txBody>
          <a:bodyPr wrap="square" rtlCol="0">
            <a:spAutoFit/>
          </a:bodyPr>
          <a:p>
            <a:pPr marL="285750" indent="-285750">
              <a:buFont typeface="Arial" panose="020B0604020202020204" pitchFamily="34" charset="0"/>
              <a:buChar char="•"/>
            </a:pPr>
            <a:r>
              <a:rPr lang="zh-CN" altLang="en-US"/>
              <a:t>类别不平衡和标签歧义问题耦合</a:t>
            </a:r>
            <a:r>
              <a:rPr lang="en-US" altLang="zh-CN"/>
              <a:t>:</a:t>
            </a:r>
            <a:r>
              <a:rPr lang="zh-CN" altLang="en-US">
                <a:sym typeface="+mn-ea"/>
              </a:rPr>
              <a:t>倾斜的长尾分布加剧了标签消歧中对头类的偏见</a:t>
            </a:r>
            <a:endParaRPr lang="en-US" altLang="zh-CN"/>
          </a:p>
        </p:txBody>
      </p:sp>
      <p:sp>
        <p:nvSpPr>
          <p:cNvPr id="24" name="文本框 23"/>
          <p:cNvSpPr txBox="1"/>
          <p:nvPr/>
        </p:nvSpPr>
        <p:spPr>
          <a:xfrm>
            <a:off x="1295400" y="5240020"/>
            <a:ext cx="8662670" cy="922020"/>
          </a:xfrm>
          <a:prstGeom prst="rect">
            <a:avLst/>
          </a:prstGeom>
          <a:noFill/>
        </p:spPr>
        <p:txBody>
          <a:bodyPr wrap="square" rtlCol="0">
            <a:spAutoFit/>
          </a:bodyPr>
          <a:p>
            <a:pPr marL="285750" indent="-285750">
              <a:buFont typeface="Arial" panose="020B0604020202020204" pitchFamily="34" charset="0"/>
              <a:buChar char="•"/>
            </a:pPr>
            <a:r>
              <a:rPr lang="zh-CN" altLang="en-US"/>
              <a:t>类别先验不可用</a:t>
            </a:r>
            <a:r>
              <a:rPr lang="en-US" altLang="zh-CN"/>
              <a:t>:</a:t>
            </a:r>
            <a:r>
              <a:rPr lang="zh-CN" altLang="en-US">
                <a:sym typeface="+mn-ea"/>
              </a:rPr>
              <a:t>大多数最先进的长尾学习方法不能直接在 LT-PLL 中使用，因为它们需要可用的类分布，而由于标签模糊性，类分布在 PLL 中是不可知的</a:t>
            </a:r>
            <a:endParaRPr lang="zh-CN" altLang="en-US"/>
          </a:p>
          <a:p>
            <a:endParaRPr lang="en-US" altLang="zh-CN"/>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858520" y="2991485"/>
            <a:ext cx="6096000" cy="460375"/>
          </a:xfrm>
          <a:prstGeom prst="rect">
            <a:avLst/>
          </a:prstGeom>
          <a:noFill/>
        </p:spPr>
        <p:txBody>
          <a:bodyPr wrap="square" rtlCol="0" anchor="t">
            <a:spAutoFit/>
          </a:bodyPr>
          <a:p>
            <a:pPr lvl="0" algn="l">
              <a:buClrTx/>
              <a:buSzTx/>
              <a:buFontTx/>
            </a:pPr>
            <a:r>
              <a:rPr lang="zh-CN" altLang="en-US" sz="2400" b="1">
                <a:latin typeface="黑体" panose="02010609060101010101" charset="-122"/>
                <a:ea typeface="黑体" panose="02010609060101010101" charset="-122"/>
                <a:cs typeface="黑体" panose="02010609060101010101" charset="-122"/>
                <a:sym typeface="+mn-ea"/>
              </a:rPr>
              <a:t>自训练</a:t>
            </a:r>
            <a:r>
              <a:rPr lang="zh-CN" altLang="en-US" sz="2400" b="1">
                <a:latin typeface="Times New Roman" panose="02020603050405020304" charset="0"/>
                <a:ea typeface="黑体" panose="02010609060101010101" charset="-122"/>
                <a:cs typeface="Times New Roman" panose="02020603050405020304" charset="0"/>
                <a:sym typeface="+mn-ea"/>
              </a:rPr>
              <a:t>PLL</a:t>
            </a:r>
            <a:r>
              <a:rPr lang="zh-CN" altLang="en-US" sz="2400" b="1">
                <a:latin typeface="黑体" panose="02010609060101010101" charset="-122"/>
                <a:ea typeface="黑体" panose="02010609060101010101" charset="-122"/>
                <a:cs typeface="黑体" panose="02010609060101010101" charset="-122"/>
                <a:sym typeface="+mn-ea"/>
              </a:rPr>
              <a:t>方法</a:t>
            </a:r>
            <a:endParaRPr lang="zh-CN" altLang="en-US" sz="2400" b="1">
              <a:latin typeface="黑体" panose="02010609060101010101" charset="-122"/>
              <a:ea typeface="黑体" panose="02010609060101010101" charset="-122"/>
              <a:cs typeface="黑体" panose="02010609060101010101" charset="-122"/>
              <a:sym typeface="+mn-ea"/>
            </a:endParaRPr>
          </a:p>
        </p:txBody>
      </p:sp>
      <p:sp>
        <p:nvSpPr>
          <p:cNvPr id="15" name="文本框 14"/>
          <p:cNvSpPr txBox="1"/>
          <p:nvPr/>
        </p:nvSpPr>
        <p:spPr>
          <a:xfrm>
            <a:off x="1349375" y="3754755"/>
            <a:ext cx="8818880" cy="368300"/>
          </a:xfrm>
          <a:prstGeom prst="rect">
            <a:avLst/>
          </a:prstGeom>
          <a:noFill/>
        </p:spPr>
        <p:txBody>
          <a:bodyPr wrap="square" rtlCol="0" anchor="t">
            <a:spAutoFit/>
          </a:bodyPr>
          <a:p>
            <a:r>
              <a:rPr lang="zh-CN" altLang="en-US">
                <a:latin typeface="黑体" panose="02010609060101010101" charset="-122"/>
                <a:ea typeface="黑体" panose="02010609060101010101" charset="-122"/>
              </a:rPr>
              <a:t>从模型输出中消除注释歧义，并在训练过程中逐渐识别真实标签，实现最先进的结果。</a:t>
            </a:r>
            <a:endParaRPr lang="zh-CN" altLang="en-US">
              <a:latin typeface="黑体" panose="02010609060101010101" charset="-122"/>
              <a:ea typeface="黑体" panose="02010609060101010101" charset="-122"/>
            </a:endParaRPr>
          </a:p>
        </p:txBody>
      </p:sp>
      <p:sp>
        <p:nvSpPr>
          <p:cNvPr id="20" name="文本框 19"/>
          <p:cNvSpPr txBox="1"/>
          <p:nvPr/>
        </p:nvSpPr>
        <p:spPr>
          <a:xfrm>
            <a:off x="721360" y="1007110"/>
            <a:ext cx="3342640" cy="460375"/>
          </a:xfrm>
          <a:prstGeom prst="rect">
            <a:avLst/>
          </a:prstGeom>
          <a:noFill/>
        </p:spPr>
        <p:txBody>
          <a:bodyPr wrap="square" rtlCol="0" anchor="t">
            <a:spAutoFit/>
          </a:bodyPr>
          <a:p>
            <a:pPr lvl="0" algn="l">
              <a:buClrTx/>
              <a:buSzTx/>
              <a:buFontTx/>
            </a:pPr>
            <a:r>
              <a:rPr lang="zh-CN" altLang="en-US" sz="2400" b="1">
                <a:latin typeface="黑体" panose="02010609060101010101" charset="-122"/>
                <a:ea typeface="黑体" panose="02010609060101010101" charset="-122"/>
                <a:cs typeface="黑体" panose="02010609060101010101" charset="-122"/>
                <a:sym typeface="+mn-ea"/>
              </a:rPr>
              <a:t>偏标签</a:t>
            </a:r>
            <a:r>
              <a:rPr lang="zh-CN" altLang="en-US" sz="2400" b="1">
                <a:latin typeface="黑体" panose="02010609060101010101" charset="-122"/>
                <a:ea typeface="黑体" panose="02010609060101010101" charset="-122"/>
                <a:cs typeface="黑体" panose="02010609060101010101" charset="-122"/>
                <a:sym typeface="+mn-ea"/>
              </a:rPr>
              <a:t>学习</a:t>
            </a:r>
            <a:r>
              <a:rPr lang="zh-CN" altLang="en-US" sz="2400" b="1">
                <a:latin typeface="Times New Roman" panose="02020603050405020304" charset="0"/>
                <a:ea typeface="黑体" panose="02010609060101010101" charset="-122"/>
                <a:cs typeface="Times New Roman" panose="02020603050405020304" charset="0"/>
                <a:sym typeface="+mn-ea"/>
              </a:rPr>
              <a:t>(PLL)</a:t>
            </a:r>
            <a:endParaRPr lang="zh-CN" altLang="en-US" sz="2400" b="1">
              <a:latin typeface="Times New Roman" panose="02020603050405020304" charset="0"/>
              <a:ea typeface="黑体" panose="02010609060101010101" charset="-122"/>
              <a:cs typeface="Times New Roman" panose="02020603050405020304" charset="0"/>
              <a:sym typeface="+mn-ea"/>
            </a:endParaRPr>
          </a:p>
        </p:txBody>
      </p:sp>
      <p:sp>
        <p:nvSpPr>
          <p:cNvPr id="23" name="文本框 22"/>
          <p:cNvSpPr txBox="1"/>
          <p:nvPr/>
        </p:nvSpPr>
        <p:spPr>
          <a:xfrm>
            <a:off x="1049655" y="1969770"/>
            <a:ext cx="8461375" cy="368300"/>
          </a:xfrm>
          <a:prstGeom prst="rect">
            <a:avLst/>
          </a:prstGeom>
          <a:noFill/>
        </p:spPr>
        <p:txBody>
          <a:bodyPr wrap="square" rtlCol="0">
            <a:spAutoFit/>
          </a:bodyPr>
          <a:p>
            <a:pPr marL="285750" indent="-285750">
              <a:buFont typeface="Arial" panose="020B0604020202020204" pitchFamily="34" charset="0"/>
              <a:buChar char="•"/>
            </a:pPr>
            <a:r>
              <a:rPr lang="zh-CN" altLang="en-US"/>
              <a:t>标签消歧：从候选标签集中找到真实</a:t>
            </a:r>
            <a:r>
              <a:rPr lang="zh-CN" altLang="en-US"/>
              <a:t>标签</a:t>
            </a:r>
            <a:endParaRPr lang="zh-CN" altLang="en-US"/>
          </a:p>
        </p:txBody>
      </p:sp>
      <p:pic>
        <p:nvPicPr>
          <p:cNvPr id="31" name="图片 30"/>
          <p:cNvPicPr>
            <a:picLocks noChangeAspect="1"/>
          </p:cNvPicPr>
          <p:nvPr/>
        </p:nvPicPr>
        <p:blipFill>
          <a:blip r:embed="rId2"/>
          <a:stretch>
            <a:fillRect/>
          </a:stretch>
        </p:blipFill>
        <p:spPr>
          <a:xfrm>
            <a:off x="6189980" y="1863725"/>
            <a:ext cx="4297680" cy="1013460"/>
          </a:xfrm>
          <a:prstGeom prst="rect">
            <a:avLst/>
          </a:prstGeom>
        </p:spPr>
      </p:pic>
      <p:sp>
        <p:nvSpPr>
          <p:cNvPr id="3" name="文本框 2"/>
          <p:cNvSpPr txBox="1"/>
          <p:nvPr/>
        </p:nvSpPr>
        <p:spPr>
          <a:xfrm>
            <a:off x="1685290" y="4364990"/>
            <a:ext cx="8147050" cy="645160"/>
          </a:xfrm>
          <a:prstGeom prst="rect">
            <a:avLst/>
          </a:prstGeom>
          <a:noFill/>
        </p:spPr>
        <p:txBody>
          <a:bodyPr wrap="square" rtlCol="0">
            <a:spAutoFit/>
          </a:bodyPr>
          <a:p>
            <a:pPr marL="285750" indent="-285750">
              <a:buFont typeface="Arial" panose="020B0604020202020204" pitchFamily="34" charset="0"/>
              <a:buChar char="•"/>
            </a:pPr>
            <a:r>
              <a:rPr lang="zh-CN" altLang="en-US">
                <a:latin typeface="黑体" panose="02010609060101010101" charset="-122"/>
                <a:ea typeface="黑体" panose="02010609060101010101" charset="-122"/>
                <a:cs typeface="黑体" panose="02010609060101010101" charset="-122"/>
              </a:rPr>
              <a:t>自训练PLL方法（Probabilistic Label Learning）在训练过程中维护了每个样本的类别置信度权重w，并将损失函数构建为按照w加权求和的分类损失。</a:t>
            </a:r>
            <a:endParaRPr lang="zh-CN" altLang="en-US">
              <a:latin typeface="黑体" panose="02010609060101010101" charset="-122"/>
              <a:ea typeface="黑体" panose="02010609060101010101" charset="-122"/>
              <a:cs typeface="黑体" panose="02010609060101010101" charset="-122"/>
            </a:endParaRPr>
          </a:p>
        </p:txBody>
      </p:sp>
      <p:sp>
        <p:nvSpPr>
          <p:cNvPr id="7" name="文本框 6"/>
          <p:cNvSpPr txBox="1"/>
          <p:nvPr/>
        </p:nvSpPr>
        <p:spPr>
          <a:xfrm>
            <a:off x="1685290" y="5252085"/>
            <a:ext cx="814641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黑体" panose="02010609060101010101" charset="-122"/>
                <a:ea typeface="黑体" panose="02010609060101010101" charset="-122"/>
                <a:cs typeface="黑体" panose="02010609060101010101" charset="-122"/>
              </a:rPr>
              <a:t>在每轮训练中，基于模型输出更新权重w，并逐渐收敛到一热编码标签，将PLL方法转化为普通的分类任务。</a:t>
            </a:r>
            <a:endParaRPr lang="zh-CN" altLang="en-US">
              <a:latin typeface="黑体" panose="02010609060101010101" charset="-122"/>
              <a:ea typeface="黑体" panose="02010609060101010101" charset="-122"/>
              <a:cs typeface="黑体" panose="02010609060101010101"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1861820" y="4089400"/>
            <a:ext cx="8358505" cy="1320800"/>
          </a:xfrm>
          <a:prstGeom prst="rect">
            <a:avLst/>
          </a:prstGeom>
        </p:spPr>
      </p:pic>
      <p:sp>
        <p:nvSpPr>
          <p:cNvPr id="7" name="文本框 6"/>
          <p:cNvSpPr txBox="1"/>
          <p:nvPr/>
        </p:nvSpPr>
        <p:spPr>
          <a:xfrm>
            <a:off x="793115" y="1082040"/>
            <a:ext cx="6017260" cy="460375"/>
          </a:xfrm>
          <a:prstGeom prst="rect">
            <a:avLst/>
          </a:prstGeom>
          <a:noFill/>
        </p:spPr>
        <p:txBody>
          <a:bodyPr wrap="square" rtlCol="0" anchor="t">
            <a:spAutoFit/>
          </a:bodyPr>
          <a:p>
            <a:pPr lvl="0" algn="l">
              <a:buClrTx/>
              <a:buSzTx/>
              <a:buFontTx/>
            </a:pPr>
            <a:r>
              <a:rPr lang="zh-CN" altLang="en-US" sz="2400" b="1">
                <a:latin typeface="黑体" panose="02010609060101010101" charset="-122"/>
                <a:ea typeface="黑体" panose="02010609060101010101" charset="-122"/>
                <a:cs typeface="黑体" panose="02010609060101010101" charset="-122"/>
                <a:sym typeface="+mn-ea"/>
              </a:rPr>
              <a:t>长尾学习</a:t>
            </a:r>
            <a:r>
              <a:rPr lang="zh-CN" altLang="en-US" sz="2400" b="1">
                <a:latin typeface="Times New Roman" panose="02020603050405020304" charset="0"/>
                <a:ea typeface="黑体" panose="02010609060101010101" charset="-122"/>
                <a:cs typeface="Times New Roman" panose="02020603050405020304" charset="0"/>
                <a:sym typeface="+mn-ea"/>
              </a:rPr>
              <a:t>(long-tailed learning)</a:t>
            </a:r>
            <a:r>
              <a:rPr lang="zh-CN" altLang="en-US" sz="2400" b="1">
                <a:latin typeface="Times New Roman" panose="02020603050405020304" charset="0"/>
                <a:ea typeface="黑体" panose="02010609060101010101" charset="-122"/>
                <a:cs typeface="Times New Roman" panose="02020603050405020304" charset="0"/>
                <a:sym typeface="+mn-ea"/>
              </a:rPr>
              <a:t>：</a:t>
            </a:r>
            <a:endParaRPr lang="zh-CN" altLang="en-US" sz="2400" b="1">
              <a:latin typeface="Times New Roman" panose="02020603050405020304" charset="0"/>
              <a:ea typeface="黑体" panose="02010609060101010101" charset="-122"/>
              <a:cs typeface="Times New Roman" panose="02020603050405020304" charset="0"/>
              <a:sym typeface="+mn-ea"/>
            </a:endParaRPr>
          </a:p>
        </p:txBody>
      </p:sp>
      <p:sp>
        <p:nvSpPr>
          <p:cNvPr id="8" name="文本框 7"/>
          <p:cNvSpPr txBox="1"/>
          <p:nvPr/>
        </p:nvSpPr>
        <p:spPr>
          <a:xfrm>
            <a:off x="1414780" y="1902460"/>
            <a:ext cx="4924425" cy="368300"/>
          </a:xfrm>
          <a:prstGeom prst="rect">
            <a:avLst/>
          </a:prstGeom>
          <a:noFill/>
        </p:spPr>
        <p:txBody>
          <a:bodyPr wrap="square" rtlCol="0">
            <a:spAutoFit/>
          </a:bodyPr>
          <a:p>
            <a:pPr marL="285750" indent="-285750">
              <a:buFont typeface="Arial" panose="020B0604020202020204" pitchFamily="34" charset="0"/>
              <a:buChar char="•"/>
            </a:pPr>
            <a:r>
              <a:rPr lang="zh-CN" altLang="en-US"/>
              <a:t>从不平数据中学习一个平衡</a:t>
            </a:r>
            <a:r>
              <a:rPr lang="zh-CN" altLang="en-US"/>
              <a:t>模型</a:t>
            </a:r>
            <a:endParaRPr lang="zh-CN" altLang="en-US"/>
          </a:p>
        </p:txBody>
      </p:sp>
      <p:sp>
        <p:nvSpPr>
          <p:cNvPr id="11" name="文本框 10"/>
          <p:cNvSpPr txBox="1"/>
          <p:nvPr/>
        </p:nvSpPr>
        <p:spPr>
          <a:xfrm>
            <a:off x="793115" y="3276600"/>
            <a:ext cx="5610225" cy="460375"/>
          </a:xfrm>
          <a:prstGeom prst="rect">
            <a:avLst/>
          </a:prstGeom>
          <a:noFill/>
        </p:spPr>
        <p:txBody>
          <a:bodyPr wrap="square" rtlCol="0" anchor="t">
            <a:spAutoFit/>
          </a:bodyPr>
          <a:p>
            <a:pPr lvl="0" algn="l">
              <a:buClrTx/>
              <a:buSzTx/>
              <a:buFontTx/>
            </a:pPr>
            <a:r>
              <a:rPr lang="zh-CN" altLang="en-US" sz="2400" b="1">
                <a:latin typeface="黑体" panose="02010609060101010101" charset="-122"/>
                <a:ea typeface="黑体" panose="02010609060101010101" charset="-122"/>
                <a:cs typeface="黑体" panose="02010609060101010101" charset="-122"/>
                <a:sym typeface="+mn-ea"/>
              </a:rPr>
              <a:t>逻辑值调整</a:t>
            </a:r>
            <a:r>
              <a:rPr lang="zh-CN" altLang="en-US" sz="2400" b="1">
                <a:latin typeface="Times New Roman" panose="02020603050405020304" charset="0"/>
                <a:ea typeface="黑体" panose="02010609060101010101" charset="-122"/>
                <a:cs typeface="Times New Roman" panose="02020603050405020304" charset="0"/>
                <a:sym typeface="+mn-ea"/>
              </a:rPr>
              <a:t>(Logit adjustment):</a:t>
            </a:r>
            <a:endParaRPr lang="zh-CN" altLang="en-US" sz="2400" b="1">
              <a:latin typeface="Times New Roman" panose="02020603050405020304" charset="0"/>
              <a:ea typeface="黑体" panose="02010609060101010101" charset="-122"/>
              <a:cs typeface="Times New Roman" panose="02020603050405020304" charset="0"/>
              <a:sym typeface="+mn-ea"/>
            </a:endParaRPr>
          </a:p>
        </p:txBody>
      </p:sp>
      <p:pic>
        <p:nvPicPr>
          <p:cNvPr id="15" name="图片 14"/>
          <p:cNvPicPr>
            <a:picLocks noChangeAspect="1"/>
          </p:cNvPicPr>
          <p:nvPr/>
        </p:nvPicPr>
        <p:blipFill>
          <a:blip r:embed="rId3"/>
          <a:stretch>
            <a:fillRect/>
          </a:stretch>
        </p:blipFill>
        <p:spPr>
          <a:xfrm>
            <a:off x="6024880" y="1644650"/>
            <a:ext cx="4008120" cy="1158240"/>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动机</a:t>
            </a:r>
            <a:endParaRPr lang="zh-CN" altLang="en-US" sz="2000" dirty="0">
              <a:solidFill>
                <a:schemeClr val="tx1"/>
              </a:solidFill>
              <a:latin typeface="汉仪中黑简" panose="02010600000101010101" charset="-122"/>
              <a:ea typeface="汉仪中黑简" panose="02010600000101010101" charset="-122"/>
              <a:sym typeface="+mn-ea"/>
            </a:endParaRPr>
          </a:p>
        </p:txBody>
      </p:sp>
      <p:grpSp>
        <p:nvGrpSpPr>
          <p:cNvPr id="15" name="组合 14"/>
          <p:cNvGrpSpPr/>
          <p:nvPr/>
        </p:nvGrpSpPr>
        <p:grpSpPr>
          <a:xfrm>
            <a:off x="10259695" y="5013960"/>
            <a:ext cx="1123950" cy="1649730"/>
            <a:chOff x="8057" y="5646"/>
            <a:chExt cx="3180" cy="4668"/>
          </a:xfrm>
        </p:grpSpPr>
        <p:cxnSp>
          <p:nvCxnSpPr>
            <p:cNvPr id="2" name="直接连接符 1"/>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1" name="文本框 20"/>
          <p:cNvSpPr txBox="1"/>
          <p:nvPr/>
        </p:nvSpPr>
        <p:spPr>
          <a:xfrm>
            <a:off x="956945" y="6162040"/>
            <a:ext cx="6096000" cy="368300"/>
          </a:xfrm>
          <a:prstGeom prst="rect">
            <a:avLst/>
          </a:prstGeom>
          <a:noFill/>
        </p:spPr>
        <p:txBody>
          <a:bodyPr wrap="square" rtlCol="0" anchor="t">
            <a:spAutoFit/>
          </a:bodyPr>
          <a:lstStyle/>
          <a:p>
            <a:endParaRPr lang="zh-CN" altLang="en-US"/>
          </a:p>
        </p:txBody>
      </p:sp>
      <p:sp>
        <p:nvSpPr>
          <p:cNvPr id="3" name="文本框 2"/>
          <p:cNvSpPr txBox="1"/>
          <p:nvPr/>
        </p:nvSpPr>
        <p:spPr>
          <a:xfrm>
            <a:off x="683895" y="1052195"/>
            <a:ext cx="1887855" cy="460375"/>
          </a:xfrm>
          <a:prstGeom prst="rect">
            <a:avLst/>
          </a:prstGeom>
          <a:noFill/>
        </p:spPr>
        <p:txBody>
          <a:bodyPr wrap="square" rtlCol="0" anchor="t">
            <a:spAutoFit/>
          </a:bodyPr>
          <a:p>
            <a:pPr lvl="0" algn="l">
              <a:buClrTx/>
              <a:buSzTx/>
              <a:buFontTx/>
            </a:pPr>
            <a:r>
              <a:rPr lang="zh-CN" altLang="en-US" sz="2400" b="1">
                <a:latin typeface="Times New Roman" panose="02020603050405020304" charset="0"/>
                <a:ea typeface="黑体" panose="02010609060101010101" charset="-122"/>
                <a:cs typeface="Times New Roman" panose="02020603050405020304" charset="0"/>
                <a:sym typeface="+mn-ea"/>
              </a:rPr>
              <a:t>动机</a:t>
            </a:r>
            <a:endParaRPr lang="zh-CN" altLang="en-US" sz="2400" b="1">
              <a:latin typeface="Times New Roman" panose="02020603050405020304" charset="0"/>
              <a:ea typeface="黑体" panose="02010609060101010101" charset="-122"/>
              <a:cs typeface="Times New Roman" panose="02020603050405020304" charset="0"/>
              <a:sym typeface="+mn-ea"/>
            </a:endParaRPr>
          </a:p>
        </p:txBody>
      </p:sp>
      <p:sp>
        <p:nvSpPr>
          <p:cNvPr id="16" name="文本框 15"/>
          <p:cNvSpPr txBox="1"/>
          <p:nvPr/>
        </p:nvSpPr>
        <p:spPr>
          <a:xfrm>
            <a:off x="1520190" y="5262880"/>
            <a:ext cx="6483350" cy="368300"/>
          </a:xfrm>
          <a:prstGeom prst="rect">
            <a:avLst/>
          </a:prstGeom>
          <a:noFill/>
        </p:spPr>
        <p:txBody>
          <a:bodyPr wrap="square" rtlCol="0">
            <a:spAutoFit/>
          </a:bodyPr>
          <a:p>
            <a:r>
              <a:rPr lang="zh-CN" altLang="en-US"/>
              <a:t>蓝色曲线：一种经典的偏标签学习方法作为</a:t>
            </a:r>
            <a:r>
              <a:rPr lang="en-US" altLang="zh-CN"/>
              <a:t>baseline</a:t>
            </a:r>
            <a:endParaRPr lang="en-US" altLang="zh-CN"/>
          </a:p>
        </p:txBody>
      </p:sp>
      <p:pic>
        <p:nvPicPr>
          <p:cNvPr id="18" name="图片 17"/>
          <p:cNvPicPr>
            <a:picLocks noChangeAspect="1"/>
          </p:cNvPicPr>
          <p:nvPr/>
        </p:nvPicPr>
        <p:blipFill>
          <a:blip r:embed="rId2"/>
          <a:stretch>
            <a:fillRect/>
          </a:stretch>
        </p:blipFill>
        <p:spPr>
          <a:xfrm>
            <a:off x="1766570" y="1135380"/>
            <a:ext cx="8135620" cy="4024630"/>
          </a:xfrm>
          <a:prstGeom prst="rect">
            <a:avLst/>
          </a:prstGeom>
        </p:spPr>
      </p:pic>
      <p:sp>
        <p:nvSpPr>
          <p:cNvPr id="19" name="文本框 18"/>
          <p:cNvSpPr txBox="1"/>
          <p:nvPr/>
        </p:nvSpPr>
        <p:spPr>
          <a:xfrm>
            <a:off x="1520190" y="5712460"/>
            <a:ext cx="6483350" cy="368300"/>
          </a:xfrm>
          <a:prstGeom prst="rect">
            <a:avLst/>
          </a:prstGeom>
          <a:noFill/>
        </p:spPr>
        <p:txBody>
          <a:bodyPr wrap="square" rtlCol="0">
            <a:spAutoFit/>
          </a:bodyPr>
          <a:p>
            <a:r>
              <a:rPr lang="zh-CN" altLang="en-US"/>
              <a:t>黄色曲线：</a:t>
            </a:r>
            <a:r>
              <a:rPr lang="en-US" altLang="zh-CN"/>
              <a:t>baseline + logit adjustment</a:t>
            </a:r>
            <a:endParaRPr lang="en-US" altLang="zh-CN"/>
          </a:p>
        </p:txBody>
      </p:sp>
      <p:sp>
        <p:nvSpPr>
          <p:cNvPr id="20" name="文本框 19"/>
          <p:cNvSpPr txBox="1"/>
          <p:nvPr/>
        </p:nvSpPr>
        <p:spPr>
          <a:xfrm>
            <a:off x="1520190" y="6162040"/>
            <a:ext cx="6483350" cy="368300"/>
          </a:xfrm>
          <a:prstGeom prst="rect">
            <a:avLst/>
          </a:prstGeom>
          <a:noFill/>
        </p:spPr>
        <p:txBody>
          <a:bodyPr wrap="square" rtlCol="0">
            <a:spAutoFit/>
          </a:bodyPr>
          <a:p>
            <a:r>
              <a:rPr lang="zh-CN" altLang="en-US"/>
              <a:t>蓝色曲线：本文提出的</a:t>
            </a:r>
            <a:r>
              <a:rPr lang="zh-CN" altLang="en-US"/>
              <a:t>方法</a:t>
            </a: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990600" y="1583690"/>
            <a:ext cx="8759825" cy="368300"/>
          </a:xfrm>
          <a:prstGeom prst="rect">
            <a:avLst/>
          </a:prstGeom>
          <a:noFill/>
        </p:spPr>
        <p:txBody>
          <a:bodyPr wrap="square" rtlCol="0" anchor="t">
            <a:spAutoFit/>
          </a:bodyPr>
          <a:p>
            <a:r>
              <a:rPr lang="zh-CN" altLang="en-US"/>
              <a:t>X 为输入空间，Y = {1, 2, ..., C} 为类空间。候选标签集空间S是没有空集的Y的幂集：</a:t>
            </a:r>
            <a:endParaRPr lang="zh-CN" altLang="en-US"/>
          </a:p>
        </p:txBody>
      </p:sp>
      <p:sp>
        <p:nvSpPr>
          <p:cNvPr id="7" name="文本框 6"/>
          <p:cNvSpPr txBox="1"/>
          <p:nvPr/>
        </p:nvSpPr>
        <p:spPr>
          <a:xfrm>
            <a:off x="1063625" y="2389505"/>
            <a:ext cx="6096000" cy="368300"/>
          </a:xfrm>
          <a:prstGeom prst="rect">
            <a:avLst/>
          </a:prstGeom>
          <a:noFill/>
        </p:spPr>
        <p:txBody>
          <a:bodyPr wrap="square" rtlCol="0" anchor="t">
            <a:spAutoFit/>
          </a:bodyPr>
          <a:p>
            <a:r>
              <a:rPr lang="zh-CN" altLang="en-US"/>
              <a:t>长尾部分标签训练集：</a:t>
            </a:r>
            <a:endParaRPr lang="zh-CN" altLang="en-US"/>
          </a:p>
        </p:txBody>
      </p:sp>
      <p:pic>
        <p:nvPicPr>
          <p:cNvPr id="8" name="图片 7"/>
          <p:cNvPicPr>
            <a:picLocks noChangeAspect="1"/>
          </p:cNvPicPr>
          <p:nvPr/>
        </p:nvPicPr>
        <p:blipFill>
          <a:blip r:embed="rId2"/>
          <a:stretch>
            <a:fillRect/>
          </a:stretch>
        </p:blipFill>
        <p:spPr>
          <a:xfrm>
            <a:off x="3570605" y="2454910"/>
            <a:ext cx="3589020" cy="236220"/>
          </a:xfrm>
          <a:prstGeom prst="rect">
            <a:avLst/>
          </a:prstGeom>
        </p:spPr>
      </p:pic>
      <p:sp>
        <p:nvSpPr>
          <p:cNvPr id="11" name="文本框 10"/>
          <p:cNvSpPr txBox="1"/>
          <p:nvPr/>
        </p:nvSpPr>
        <p:spPr>
          <a:xfrm>
            <a:off x="1063625" y="2938780"/>
            <a:ext cx="7827010" cy="368300"/>
          </a:xfrm>
          <a:prstGeom prst="rect">
            <a:avLst/>
          </a:prstGeom>
          <a:noFill/>
        </p:spPr>
        <p:txBody>
          <a:bodyPr wrap="square" rtlCol="0" anchor="t">
            <a:spAutoFit/>
          </a:bodyPr>
          <a:p>
            <a:r>
              <a:rPr lang="zh-CN" altLang="en-US"/>
              <a:t>其中xi 与候选标签集 Si ⊂ Y 相关联但在模型中 yi </a:t>
            </a:r>
            <a:r>
              <a:rPr lang="zh-CN" altLang="en-US">
                <a:sym typeface="+mn-ea"/>
              </a:rPr>
              <a:t>⊂</a:t>
            </a:r>
            <a:r>
              <a:rPr lang="zh-CN" altLang="en-US"/>
              <a:t> Si 是不可见的</a:t>
            </a:r>
            <a:endParaRPr lang="zh-CN" altLang="en-US"/>
          </a:p>
        </p:txBody>
      </p:sp>
      <p:sp>
        <p:nvSpPr>
          <p:cNvPr id="15" name="文本框 14"/>
          <p:cNvSpPr txBox="1"/>
          <p:nvPr/>
        </p:nvSpPr>
        <p:spPr>
          <a:xfrm>
            <a:off x="1063625" y="3488055"/>
            <a:ext cx="6096000" cy="368300"/>
          </a:xfrm>
          <a:prstGeom prst="rect">
            <a:avLst/>
          </a:prstGeom>
          <a:noFill/>
        </p:spPr>
        <p:txBody>
          <a:bodyPr wrap="square" rtlCol="0" anchor="t">
            <a:spAutoFit/>
          </a:bodyPr>
          <a:p>
            <a:r>
              <a:rPr lang="zh-CN" altLang="en-US"/>
              <a:t>每个类 c ∈ Y 的样本数 Nc 按降序排列呈现长尾分布。</a:t>
            </a:r>
            <a:endParaRPr lang="zh-CN" altLang="en-US"/>
          </a:p>
        </p:txBody>
      </p:sp>
      <p:pic>
        <p:nvPicPr>
          <p:cNvPr id="19" name="图片 18"/>
          <p:cNvPicPr>
            <a:picLocks noChangeAspect="1"/>
          </p:cNvPicPr>
          <p:nvPr/>
        </p:nvPicPr>
        <p:blipFill>
          <a:blip r:embed="rId3"/>
          <a:stretch>
            <a:fillRect/>
          </a:stretch>
        </p:blipFill>
        <p:spPr>
          <a:xfrm>
            <a:off x="1887220" y="5013960"/>
            <a:ext cx="7086600" cy="464820"/>
          </a:xfrm>
          <a:prstGeom prst="rect">
            <a:avLst/>
          </a:prstGeom>
        </p:spPr>
      </p:pic>
      <p:sp>
        <p:nvSpPr>
          <p:cNvPr id="23" name="文本框 22"/>
          <p:cNvSpPr txBox="1"/>
          <p:nvPr/>
        </p:nvSpPr>
        <p:spPr>
          <a:xfrm>
            <a:off x="646430" y="993775"/>
            <a:ext cx="2410460" cy="368300"/>
          </a:xfrm>
          <a:prstGeom prst="rect">
            <a:avLst/>
          </a:prstGeom>
          <a:noFill/>
        </p:spPr>
        <p:txBody>
          <a:bodyPr wrap="square" rtlCol="0" anchor="t">
            <a:spAutoFit/>
          </a:bodyPr>
          <a:p>
            <a:pPr lvl="0" algn="l">
              <a:buClrTx/>
              <a:buSzTx/>
              <a:buFontTx/>
            </a:pPr>
            <a:r>
              <a:rPr lang="zh-CN" altLang="en-US" sz="2400" b="1">
                <a:latin typeface="黑体" panose="02010609060101010101" charset="-122"/>
                <a:ea typeface="黑体" panose="02010609060101010101" charset="-122"/>
                <a:cs typeface="黑体" panose="02010609060101010101" charset="-122"/>
                <a:sym typeface="+mn-ea"/>
              </a:rPr>
              <a:t>准备工作</a:t>
            </a:r>
            <a:endParaRPr lang="zh-CN" altLang="en-US" sz="2400" b="1">
              <a:latin typeface="黑体" panose="02010609060101010101" charset="-122"/>
              <a:ea typeface="黑体" panose="02010609060101010101" charset="-122"/>
              <a:cs typeface="黑体" panose="02010609060101010101" charset="-122"/>
              <a:sym typeface="+mn-ea"/>
            </a:endParaRPr>
          </a:p>
        </p:txBody>
      </p:sp>
      <p:pic>
        <p:nvPicPr>
          <p:cNvPr id="25" name="图片 24"/>
          <p:cNvPicPr>
            <a:picLocks noChangeAspect="1"/>
          </p:cNvPicPr>
          <p:nvPr/>
        </p:nvPicPr>
        <p:blipFill>
          <a:blip r:embed="rId4"/>
          <a:stretch>
            <a:fillRect/>
          </a:stretch>
        </p:blipFill>
        <p:spPr>
          <a:xfrm>
            <a:off x="9750425" y="1653540"/>
            <a:ext cx="1097280" cy="228600"/>
          </a:xfrm>
          <a:prstGeom prst="rect">
            <a:avLst/>
          </a:prstGeom>
        </p:spPr>
      </p:pic>
      <p:sp>
        <p:nvSpPr>
          <p:cNvPr id="28" name="文本框 27"/>
          <p:cNvSpPr txBox="1"/>
          <p:nvPr/>
        </p:nvSpPr>
        <p:spPr>
          <a:xfrm>
            <a:off x="1063625" y="4162425"/>
            <a:ext cx="6223000" cy="368300"/>
          </a:xfrm>
          <a:prstGeom prst="rect">
            <a:avLst/>
          </a:prstGeom>
          <a:noFill/>
        </p:spPr>
        <p:txBody>
          <a:bodyPr wrap="square" rtlCol="0">
            <a:spAutoFit/>
          </a:bodyPr>
          <a:p>
            <a:r>
              <a:rPr lang="zh-CN" altLang="en-US"/>
              <a:t>长尾偏标签</a:t>
            </a:r>
            <a:r>
              <a:rPr lang="zh-CN" altLang="en-US"/>
              <a:t>学习的最终</a:t>
            </a:r>
            <a:r>
              <a:rPr lang="zh-CN" altLang="en-US"/>
              <a:t>目标：</a:t>
            </a:r>
            <a:endParaRPr lang="zh-CN" altLang="en-US"/>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1439545" y="1232535"/>
            <a:ext cx="8566150" cy="5261610"/>
          </a:xfrm>
          <a:prstGeom prst="rect">
            <a:avLst/>
          </a:prstGeom>
        </p:spPr>
      </p:pic>
      <p:sp>
        <p:nvSpPr>
          <p:cNvPr id="8" name="文本框 7"/>
          <p:cNvSpPr txBox="1"/>
          <p:nvPr/>
        </p:nvSpPr>
        <p:spPr>
          <a:xfrm>
            <a:off x="512445" y="896620"/>
            <a:ext cx="6590030" cy="460375"/>
          </a:xfrm>
          <a:prstGeom prst="rect">
            <a:avLst/>
          </a:prstGeom>
          <a:noFill/>
        </p:spPr>
        <p:txBody>
          <a:bodyPr wrap="square" rtlCol="0" anchor="t">
            <a:spAutoFit/>
          </a:bodyPr>
          <a:p>
            <a:pPr lvl="0" algn="l">
              <a:buClrTx/>
              <a:buSzTx/>
              <a:buFontTx/>
            </a:pPr>
            <a:r>
              <a:rPr lang="zh-CN" altLang="en-US" sz="2400" b="1">
                <a:latin typeface="Times New Roman" panose="02020603050405020304" charset="0"/>
                <a:ea typeface="黑体" panose="02010609060101010101" charset="-122"/>
                <a:cs typeface="Times New Roman" panose="02020603050405020304" charset="0"/>
                <a:sym typeface="+mn-ea"/>
              </a:rPr>
              <a:t>RECORDS:Rebalancing for dynamic bias</a:t>
            </a:r>
            <a:endParaRPr lang="zh-CN" altLang="en-US" sz="2400" b="1">
              <a:latin typeface="Times New Roman" panose="02020603050405020304" charset="0"/>
              <a:ea typeface="黑体" panose="02010609060101010101" charset="-122"/>
              <a:cs typeface="Times New Roman" panose="02020603050405020304" charset="0"/>
              <a:sym typeface="+mn-ea"/>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xml><?xml version="1.0" encoding="utf-8"?>
<p:tagLst xmlns:p="http://schemas.openxmlformats.org/presentationml/2006/main">
  <p:tag name="KSO_WM_SPECIAL_SOURCE" val="bdnull"/>
</p:tagLst>
</file>

<file path=ppt/tags/tag64.xml><?xml version="1.0" encoding="utf-8"?>
<p:tagLst xmlns:p="http://schemas.openxmlformats.org/presentationml/2006/main">
  <p:tag name="KSO_WM_SPECIAL_SOURCE" val="bdnull"/>
</p:tagLst>
</file>

<file path=ppt/tags/tag65.xml><?xml version="1.0" encoding="utf-8"?>
<p:tagLst xmlns:p="http://schemas.openxmlformats.org/presentationml/2006/main">
  <p:tag name="KSO_WM_SPECIAL_SOURCE" val="bdnull"/>
</p:tagLst>
</file>

<file path=ppt/tags/tag66.xml><?xml version="1.0" encoding="utf-8"?>
<p:tagLst xmlns:p="http://schemas.openxmlformats.org/presentationml/2006/main">
  <p:tag name="KSO_WM_SPECIAL_SOURCE" val="bdnull"/>
</p:tagLst>
</file>

<file path=ppt/tags/tag67.xml><?xml version="1.0" encoding="utf-8"?>
<p:tagLst xmlns:p="http://schemas.openxmlformats.org/presentationml/2006/main">
  <p:tag name="KSO_WM_SPECIAL_SOURCE" val="bdnull"/>
</p:tagLst>
</file>

<file path=ppt/tags/tag68.xml><?xml version="1.0" encoding="utf-8"?>
<p:tagLst xmlns:p="http://schemas.openxmlformats.org/presentationml/2006/main">
  <p:tag name="KSO_WM_SPECIAL_SOURCE" val="bdnull"/>
</p:tagLst>
</file>

<file path=ppt/tags/tag69.xml><?xml version="1.0" encoding="utf-8"?>
<p:tagLst xmlns:p="http://schemas.openxmlformats.org/presentationml/2006/main">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PECIAL_SOURCE" val="bdnull"/>
</p:tagLst>
</file>

<file path=ppt/tags/tag71.xml><?xml version="1.0" encoding="utf-8"?>
<p:tagLst xmlns:p="http://schemas.openxmlformats.org/presentationml/2006/main">
  <p:tag name="KSO_WM_SPECIAL_SOURCE" val="bdnull"/>
</p:tagLst>
</file>

<file path=ppt/tags/tag72.xml><?xml version="1.0" encoding="utf-8"?>
<p:tagLst xmlns:p="http://schemas.openxmlformats.org/presentationml/2006/main">
  <p:tag name="KSO_WM_SPECIAL_SOURCE" val="bdnull"/>
</p:tagLst>
</file>

<file path=ppt/tags/tag73.xml><?xml version="1.0" encoding="utf-8"?>
<p:tagLst xmlns:p="http://schemas.openxmlformats.org/presentationml/2006/main">
  <p:tag name="KSO_WM_SPECIAL_SOURCE" val="bdnull"/>
</p:tagLst>
</file>

<file path=ppt/tags/tag74.xml><?xml version="1.0" encoding="utf-8"?>
<p:tagLst xmlns:p="http://schemas.openxmlformats.org/presentationml/2006/main">
  <p:tag name="KSO_WM_SPECIAL_SOURCE" val="bdnull"/>
</p:tagLst>
</file>

<file path=ppt/tags/tag75.xml><?xml version="1.0" encoding="utf-8"?>
<p:tagLst xmlns:p="http://schemas.openxmlformats.org/presentationml/2006/main">
  <p:tag name="KSO_WM_SPECIAL_SOURCE" val="bdnull"/>
</p:tagLst>
</file>

<file path=ppt/tags/tag76.xml><?xml version="1.0" encoding="utf-8"?>
<p:tagLst xmlns:p="http://schemas.openxmlformats.org/presentationml/2006/main">
  <p:tag name="KSO_WM_SPECIAL_SOURCE" val="bdnull"/>
</p:tagLst>
</file>

<file path=ppt/tags/tag77.xml><?xml version="1.0" encoding="utf-8"?>
<p:tagLst xmlns:p="http://schemas.openxmlformats.org/presentationml/2006/main">
  <p:tag name="KSO_WM_SPECIAL_SOURCE" val="bdnull"/>
</p:tagLst>
</file>

<file path=ppt/tags/tag78.xml><?xml version="1.0" encoding="utf-8"?>
<p:tagLst xmlns:p="http://schemas.openxmlformats.org/presentationml/2006/main">
  <p:tag name="KSO_WPP_MARK_KEY" val="bd134dc1-d8e5-42a1-8910-d99647c77090"/>
  <p:tag name="COMMONDATA" val="eyJjb3VudCI6MTIsImhkaWQiOiIyMjRkM2UyZjg4Njg5NGY0YWMwZGU0YTEwZjk0NGQxYiIsInVzZXJDb3VudCI6MX0="/>
  <p:tag name="commondata" val="eyJjb3VudCI6MTMsImhkaWQiOiIyMjRkM2UyZjg4Njg5NGY0YWMwZGU0YTEwZjk0NGQxYiIsInVzZXJDb3VudCI6Mn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1223</Words>
  <Application>WPS 演示</Application>
  <PresentationFormat>宽屏</PresentationFormat>
  <Paragraphs>118</Paragraphs>
  <Slides>16</Slides>
  <Notes>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宋体</vt:lpstr>
      <vt:lpstr>Wingdings</vt:lpstr>
      <vt:lpstr>Wingdings</vt:lpstr>
      <vt:lpstr>汉仪中黑简</vt:lpstr>
      <vt:lpstr>黑体</vt:lpstr>
      <vt:lpstr>Times New Roman</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zh wang</dc:creator>
  <cp:lastModifiedBy>半城烟沙</cp:lastModifiedBy>
  <cp:revision>262</cp:revision>
  <dcterms:created xsi:type="dcterms:W3CDTF">2019-06-19T02:08:00Z</dcterms:created>
  <dcterms:modified xsi:type="dcterms:W3CDTF">2024-03-16T07:59:45Z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92F13B30B42F40A2B62E253F8E28F4D2_13</vt:lpwstr>
  </property>
  <property fmtid="{D5CDD505-2E9C-101B-9397-08002B2CF9AE}" pid="4" name="KSOTemplateUUID">
    <vt:lpwstr>v1.0_mb_jNhsuQL2uWoPK5zBJV6jDQ==</vt:lpwstr>
  </property>
</Properties>
</file>